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409" r:id="rId2"/>
    <p:sldId id="256" r:id="rId3"/>
    <p:sldId id="262" r:id="rId4"/>
    <p:sldId id="315" r:id="rId5"/>
    <p:sldId id="261" r:id="rId6"/>
    <p:sldId id="263" r:id="rId7"/>
    <p:sldId id="257" r:id="rId8"/>
    <p:sldId id="258" r:id="rId9"/>
    <p:sldId id="264" r:id="rId10"/>
    <p:sldId id="313" r:id="rId11"/>
    <p:sldId id="314"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12" r:id="rId59"/>
    <p:sldId id="362" r:id="rId60"/>
    <p:sldId id="408" r:id="rId61"/>
    <p:sldId id="363" r:id="rId62"/>
    <p:sldId id="367" r:id="rId63"/>
    <p:sldId id="368" r:id="rId64"/>
    <p:sldId id="369" r:id="rId65"/>
    <p:sldId id="370" r:id="rId66"/>
    <p:sldId id="371" r:id="rId67"/>
    <p:sldId id="372" r:id="rId68"/>
    <p:sldId id="373" r:id="rId69"/>
    <p:sldId id="374" r:id="rId70"/>
    <p:sldId id="375" r:id="rId71"/>
    <p:sldId id="376" r:id="rId72"/>
    <p:sldId id="377" r:id="rId73"/>
    <p:sldId id="378" r:id="rId74"/>
    <p:sldId id="379" r:id="rId75"/>
    <p:sldId id="380" r:id="rId76"/>
    <p:sldId id="381" r:id="rId77"/>
    <p:sldId id="382" r:id="rId78"/>
    <p:sldId id="383" r:id="rId79"/>
    <p:sldId id="384" r:id="rId80"/>
    <p:sldId id="385" r:id="rId81"/>
    <p:sldId id="386" r:id="rId82"/>
    <p:sldId id="387" r:id="rId83"/>
    <p:sldId id="388" r:id="rId84"/>
    <p:sldId id="389" r:id="rId85"/>
    <p:sldId id="390" r:id="rId86"/>
    <p:sldId id="391" r:id="rId87"/>
    <p:sldId id="392" r:id="rId88"/>
    <p:sldId id="393" r:id="rId89"/>
    <p:sldId id="394" r:id="rId90"/>
    <p:sldId id="395" r:id="rId91"/>
    <p:sldId id="396" r:id="rId92"/>
    <p:sldId id="397" r:id="rId93"/>
    <p:sldId id="398" r:id="rId94"/>
    <p:sldId id="399" r:id="rId95"/>
    <p:sldId id="400" r:id="rId96"/>
    <p:sldId id="401" r:id="rId97"/>
    <p:sldId id="402" r:id="rId98"/>
    <p:sldId id="403" r:id="rId99"/>
    <p:sldId id="404" r:id="rId100"/>
    <p:sldId id="405" r:id="rId101"/>
    <p:sldId id="406" r:id="rId102"/>
    <p:sldId id="407"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854"/>
    <p:restoredTop sz="94646"/>
  </p:normalViewPr>
  <p:slideViewPr>
    <p:cSldViewPr snapToGrid="0" snapToObjects="1">
      <p:cViewPr>
        <p:scale>
          <a:sx n="123" d="100"/>
          <a:sy n="123" d="100"/>
        </p:scale>
        <p:origin x="1048" y="-3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presProps" Target="presProps.xml"/><Relationship Id="rId105" Type="http://schemas.openxmlformats.org/officeDocument/2006/relationships/viewProps" Target="viewProps.xml"/><Relationship Id="rId106" Type="http://schemas.openxmlformats.org/officeDocument/2006/relationships/theme" Target="theme/theme1.xml"/><Relationship Id="rId10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F1F3A030-A6AE-964B-A7B6-91D77034E903}" type="datetimeFigureOut">
              <a:rPr lang="en-US" smtClean="0"/>
              <a:t>2/17/17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97760-B6CF-B24F-8516-123519A83F34}" type="slidenum">
              <a:rPr lang="en-US" smtClean="0"/>
              <a:t>‹#›</a:t>
            </a:fld>
            <a:endParaRPr lang="en-US"/>
          </a:p>
        </p:txBody>
      </p:sp>
    </p:spTree>
    <p:extLst>
      <p:ext uri="{BB962C8B-B14F-4D97-AF65-F5344CB8AC3E}">
        <p14:creationId xmlns:p14="http://schemas.microsoft.com/office/powerpoint/2010/main" val="142183540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1F3A030-A6AE-964B-A7B6-91D77034E903}" type="datetimeFigureOut">
              <a:rPr lang="en-US" smtClean="0"/>
              <a:t>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97760-B6CF-B24F-8516-123519A83F34}" type="slidenum">
              <a:rPr lang="en-US" smtClean="0"/>
              <a:t>‹#›</a:t>
            </a:fld>
            <a:endParaRPr lang="en-US"/>
          </a:p>
        </p:txBody>
      </p:sp>
    </p:spTree>
    <p:extLst>
      <p:ext uri="{BB962C8B-B14F-4D97-AF65-F5344CB8AC3E}">
        <p14:creationId xmlns:p14="http://schemas.microsoft.com/office/powerpoint/2010/main" val="53535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1F3A030-A6AE-964B-A7B6-91D77034E903}" type="datetimeFigureOut">
              <a:rPr lang="en-US" smtClean="0"/>
              <a:t>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97760-B6CF-B24F-8516-123519A83F34}" type="slidenum">
              <a:rPr lang="en-US" smtClean="0"/>
              <a:t>‹#›</a:t>
            </a:fld>
            <a:endParaRPr lang="en-US"/>
          </a:p>
        </p:txBody>
      </p:sp>
    </p:spTree>
    <p:extLst>
      <p:ext uri="{BB962C8B-B14F-4D97-AF65-F5344CB8AC3E}">
        <p14:creationId xmlns:p14="http://schemas.microsoft.com/office/powerpoint/2010/main" val="212476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1F3A030-A6AE-964B-A7B6-91D77034E903}" type="datetimeFigureOut">
              <a:rPr lang="en-US" smtClean="0"/>
              <a:t>2/17/17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97760-B6CF-B24F-8516-123519A83F34}" type="slidenum">
              <a:rPr lang="en-US" smtClean="0"/>
              <a:t>‹#›</a:t>
            </a:fld>
            <a:endParaRPr lang="en-US"/>
          </a:p>
        </p:txBody>
      </p:sp>
    </p:spTree>
    <p:extLst>
      <p:ext uri="{BB962C8B-B14F-4D97-AF65-F5344CB8AC3E}">
        <p14:creationId xmlns:p14="http://schemas.microsoft.com/office/powerpoint/2010/main" val="173717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F1F3A030-A6AE-964B-A7B6-91D77034E903}" type="datetimeFigureOut">
              <a:rPr lang="en-US" smtClean="0"/>
              <a:t>2/17/17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97760-B6CF-B24F-8516-123519A83F34}" type="slidenum">
              <a:rPr lang="en-US" smtClean="0"/>
              <a:t>‹#›</a:t>
            </a:fld>
            <a:endParaRPr lang="en-US"/>
          </a:p>
        </p:txBody>
      </p:sp>
    </p:spTree>
    <p:extLst>
      <p:ext uri="{BB962C8B-B14F-4D97-AF65-F5344CB8AC3E}">
        <p14:creationId xmlns:p14="http://schemas.microsoft.com/office/powerpoint/2010/main" val="172549049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F1F3A030-A6AE-964B-A7B6-91D77034E903}" type="datetimeFigureOut">
              <a:rPr lang="en-US" smtClean="0"/>
              <a:t>2/17/17</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5A97760-B6CF-B24F-8516-123519A83F34}" type="slidenum">
              <a:rPr lang="en-US" smtClean="0"/>
              <a:t>‹#›</a:t>
            </a:fld>
            <a:endParaRPr lang="en-US"/>
          </a:p>
        </p:txBody>
      </p:sp>
    </p:spTree>
    <p:extLst>
      <p:ext uri="{BB962C8B-B14F-4D97-AF65-F5344CB8AC3E}">
        <p14:creationId xmlns:p14="http://schemas.microsoft.com/office/powerpoint/2010/main" val="699546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F1F3A030-A6AE-964B-A7B6-91D77034E903}" type="datetimeFigureOut">
              <a:rPr lang="en-US" smtClean="0"/>
              <a:t>2/17/17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97760-B6CF-B24F-8516-123519A83F34}"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956962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F3A030-A6AE-964B-A7B6-91D77034E903}" type="datetimeFigureOut">
              <a:rPr lang="en-US" smtClean="0"/>
              <a:t>2/17/17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A97760-B6CF-B24F-8516-123519A83F34}" type="slidenum">
              <a:rPr lang="en-US" smtClean="0"/>
              <a:t>‹#›</a:t>
            </a:fld>
            <a:endParaRPr lang="en-US"/>
          </a:p>
        </p:txBody>
      </p:sp>
    </p:spTree>
    <p:extLst>
      <p:ext uri="{BB962C8B-B14F-4D97-AF65-F5344CB8AC3E}">
        <p14:creationId xmlns:p14="http://schemas.microsoft.com/office/powerpoint/2010/main" val="194933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3A030-A6AE-964B-A7B6-91D77034E903}" type="datetimeFigureOut">
              <a:rPr lang="en-US" smtClean="0"/>
              <a:t>2/17/17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A97760-B6CF-B24F-8516-123519A83F34}" type="slidenum">
              <a:rPr lang="en-US" smtClean="0"/>
              <a:t>‹#›</a:t>
            </a:fld>
            <a:endParaRPr lang="en-US"/>
          </a:p>
        </p:txBody>
      </p:sp>
    </p:spTree>
    <p:extLst>
      <p:ext uri="{BB962C8B-B14F-4D97-AF65-F5344CB8AC3E}">
        <p14:creationId xmlns:p14="http://schemas.microsoft.com/office/powerpoint/2010/main" val="530659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F3A030-A6AE-964B-A7B6-91D77034E903}" type="datetimeFigureOut">
              <a:rPr lang="en-US" smtClean="0"/>
              <a:t>2/17/17</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E5A97760-B6CF-B24F-8516-123519A83F34}" type="slidenum">
              <a:rPr lang="en-US" smtClean="0"/>
              <a:t>‹#›</a:t>
            </a:fld>
            <a:endParaRPr lang="en-US"/>
          </a:p>
        </p:txBody>
      </p:sp>
    </p:spTree>
    <p:extLst>
      <p:ext uri="{BB962C8B-B14F-4D97-AF65-F5344CB8AC3E}">
        <p14:creationId xmlns:p14="http://schemas.microsoft.com/office/powerpoint/2010/main" val="293285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F1F3A030-A6AE-964B-A7B6-91D77034E903}" type="datetimeFigureOut">
              <a:rPr lang="en-US" smtClean="0"/>
              <a:t>2/17/17</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E5A97760-B6CF-B24F-8516-123519A83F34}" type="slidenum">
              <a:rPr lang="en-US" smtClean="0"/>
              <a:t>‹#›</a:t>
            </a:fld>
            <a:endParaRPr lang="en-US"/>
          </a:p>
        </p:txBody>
      </p:sp>
    </p:spTree>
    <p:extLst>
      <p:ext uri="{BB962C8B-B14F-4D97-AF65-F5344CB8AC3E}">
        <p14:creationId xmlns:p14="http://schemas.microsoft.com/office/powerpoint/2010/main" val="7819749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1F3A030-A6AE-964B-A7B6-91D77034E903}" type="datetimeFigureOut">
              <a:rPr lang="en-US" smtClean="0"/>
              <a:t>2/17/17</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E5A97760-B6CF-B24F-8516-123519A83F34}" type="slidenum">
              <a:rPr lang="en-US" smtClean="0"/>
              <a:t>‹#›</a:t>
            </a:fld>
            <a:endParaRPr lang="en-US"/>
          </a:p>
        </p:txBody>
      </p:sp>
    </p:spTree>
    <p:extLst>
      <p:ext uri="{BB962C8B-B14F-4D97-AF65-F5344CB8AC3E}">
        <p14:creationId xmlns:p14="http://schemas.microsoft.com/office/powerpoint/2010/main" val="10186922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4a"/><Relationship Id="rId2" Type="http://schemas.openxmlformats.org/officeDocument/2006/relationships/audio" Target="../media/media1.m4a"/></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2.m4a"/><Relationship Id="rId2" Type="http://schemas.openxmlformats.org/officeDocument/2006/relationships/audio" Target="../media/media2.m4a"/></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you start</a:t>
            </a:r>
            <a:endParaRPr lang="en-US" dirty="0"/>
          </a:p>
        </p:txBody>
      </p:sp>
      <p:sp>
        <p:nvSpPr>
          <p:cNvPr id="3" name="Content Placeholder 2"/>
          <p:cNvSpPr>
            <a:spLocks noGrp="1"/>
          </p:cNvSpPr>
          <p:nvPr>
            <p:ph idx="1"/>
          </p:nvPr>
        </p:nvSpPr>
        <p:spPr/>
        <p:txBody>
          <a:bodyPr/>
          <a:lstStyle/>
          <a:p>
            <a:pPr marL="342900" indent="-342900">
              <a:buFont typeface="+mj-lt"/>
              <a:buAutoNum type="arabicPeriod"/>
            </a:pPr>
            <a:r>
              <a:rPr lang="en-US" dirty="0" smtClean="0"/>
              <a:t>Download the IMP Test Instructions document  and if you prefer print out the scoring sheets at the end</a:t>
            </a:r>
          </a:p>
          <a:p>
            <a:pPr marL="342900" indent="-342900">
              <a:buFont typeface="+mj-lt"/>
              <a:buAutoNum type="arabicPeriod"/>
            </a:pPr>
            <a:r>
              <a:rPr lang="en-US" dirty="0" smtClean="0"/>
              <a:t>Download and read the IMPT TEST FAQ – a WORD file</a:t>
            </a:r>
          </a:p>
          <a:p>
            <a:pPr marL="342900" indent="-342900">
              <a:buFont typeface="+mj-lt"/>
              <a:buAutoNum type="arabicPeriod"/>
            </a:pPr>
            <a:r>
              <a:rPr lang="en-US" dirty="0" smtClean="0"/>
              <a:t>Download </a:t>
            </a:r>
            <a:r>
              <a:rPr lang="en-US" dirty="0" err="1" smtClean="0"/>
              <a:t>IMPTEST.xls</a:t>
            </a:r>
            <a:r>
              <a:rPr lang="en-US" dirty="0" smtClean="0"/>
              <a:t> – an EXCEL file</a:t>
            </a:r>
          </a:p>
          <a:p>
            <a:pPr marL="342900" indent="-342900">
              <a:buFont typeface="+mj-lt"/>
              <a:buAutoNum type="arabicPeriod"/>
            </a:pPr>
            <a:r>
              <a:rPr lang="en-US" dirty="0" smtClean="0"/>
              <a:t>Select Slide Show on the top menu and then ‘Play from Start’</a:t>
            </a:r>
          </a:p>
          <a:p>
            <a:pPr marL="342900" indent="-342900">
              <a:buFont typeface="+mj-lt"/>
              <a:buAutoNum type="arabicPeriod"/>
            </a:pPr>
            <a:r>
              <a:rPr lang="en-US" dirty="0" smtClean="0"/>
              <a:t>Go to view and select ’Enter Full-Screen’</a:t>
            </a:r>
          </a:p>
          <a:p>
            <a:pPr marL="342900" indent="-342900">
              <a:buFont typeface="+mj-lt"/>
              <a:buAutoNum type="arabicPeriod"/>
            </a:pPr>
            <a:r>
              <a:rPr lang="en-US" dirty="0" smtClean="0"/>
              <a:t>During phase 1 of the test use return or enter key to move on a screen</a:t>
            </a:r>
          </a:p>
          <a:p>
            <a:pPr marL="342900" indent="-342900">
              <a:buFont typeface="+mj-lt"/>
              <a:buAutoNum type="arabicPeriod"/>
            </a:pPr>
            <a:r>
              <a:rPr lang="en-US" dirty="0" smtClean="0"/>
              <a:t>Hit return or enter and you are on your way</a:t>
            </a:r>
            <a:r>
              <a:rPr lang="is-IS" dirty="0" smtClean="0"/>
              <a:t>…</a:t>
            </a:r>
            <a:endParaRPr lang="en-US" dirty="0"/>
          </a:p>
        </p:txBody>
      </p:sp>
    </p:spTree>
    <p:extLst>
      <p:ext uri="{BB962C8B-B14F-4D97-AF65-F5344CB8AC3E}">
        <p14:creationId xmlns:p14="http://schemas.microsoft.com/office/powerpoint/2010/main" val="649655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2</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3263285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25</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10557405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067" y="0"/>
            <a:ext cx="9975654" cy="6858000"/>
          </a:xfrm>
          <a:prstGeom prst="rect">
            <a:avLst/>
          </a:prstGeom>
        </p:spPr>
      </p:pic>
    </p:spTree>
    <p:extLst>
      <p:ext uri="{BB962C8B-B14F-4D97-AF65-F5344CB8AC3E}">
        <p14:creationId xmlns:p14="http://schemas.microsoft.com/office/powerpoint/2010/main" val="1354611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the end of the </a:t>
            </a:r>
            <a:r>
              <a:rPr lang="en-US" dirty="0" err="1" smtClean="0"/>
              <a:t>IMPtest</a:t>
            </a:r>
            <a:endParaRPr lang="en-US" dirty="0"/>
          </a:p>
        </p:txBody>
      </p:sp>
      <p:sp>
        <p:nvSpPr>
          <p:cNvPr id="3" name="Content Placeholder 2"/>
          <p:cNvSpPr>
            <a:spLocks noGrp="1"/>
          </p:cNvSpPr>
          <p:nvPr>
            <p:ph idx="1"/>
          </p:nvPr>
        </p:nvSpPr>
        <p:spPr/>
        <p:txBody>
          <a:bodyPr>
            <a:normAutofit lnSpcReduction="10000"/>
          </a:bodyPr>
          <a:lstStyle/>
          <a:p>
            <a:r>
              <a:rPr lang="en-US" b="1" dirty="0" smtClean="0">
                <a:solidFill>
                  <a:srgbClr val="FF0000"/>
                </a:solidFill>
              </a:rPr>
              <a:t>DON’T CHANGE ANY OF YOUR SCORES </a:t>
            </a:r>
          </a:p>
          <a:p>
            <a:r>
              <a:rPr lang="en-US" dirty="0" smtClean="0"/>
              <a:t>If you have written your scores on a printed version enter them into the respective tabs on the IMPTEST spreadsheet.  </a:t>
            </a:r>
          </a:p>
          <a:p>
            <a:r>
              <a:rPr lang="en-US" dirty="0" smtClean="0"/>
              <a:t>Now is the time to do the optional Rational Experiential Inventory filling in the answers on REI Input.  Your scores are shown on REI Output as you complete the inventory.</a:t>
            </a:r>
            <a:endParaRPr lang="en-US" dirty="0"/>
          </a:p>
          <a:p>
            <a:r>
              <a:rPr lang="en-US" dirty="0" smtClean="0"/>
              <a:t>Check all tabs are complete.</a:t>
            </a:r>
          </a:p>
          <a:p>
            <a:r>
              <a:rPr lang="en-US" dirty="0" smtClean="0"/>
              <a:t>Save your copy of your completed test with a unique file name in the form </a:t>
            </a:r>
            <a:r>
              <a:rPr lang="en-US" dirty="0" err="1" smtClean="0"/>
              <a:t>y</a:t>
            </a:r>
            <a:r>
              <a:rPr lang="en-US" i="1" dirty="0" err="1" smtClean="0"/>
              <a:t>ournameIMPTESTreturn</a:t>
            </a:r>
            <a:r>
              <a:rPr lang="en-US" dirty="0" smtClean="0"/>
              <a:t> and upload that copy as instructed on our website or send it to me at </a:t>
            </a:r>
            <a:r>
              <a:rPr lang="en-US" dirty="0" err="1" smtClean="0"/>
              <a:t>professorbobryan@btinternet.com</a:t>
            </a:r>
            <a:r>
              <a:rPr lang="en-US" dirty="0" smtClean="0"/>
              <a:t>.</a:t>
            </a:r>
          </a:p>
        </p:txBody>
      </p:sp>
    </p:spTree>
    <p:extLst>
      <p:ext uri="{BB962C8B-B14F-4D97-AF65-F5344CB8AC3E}">
        <p14:creationId xmlns:p14="http://schemas.microsoft.com/office/powerpoint/2010/main" val="1458005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700" y="0"/>
            <a:ext cx="10364346" cy="6858000"/>
          </a:xfrm>
          <a:prstGeom prst="rect">
            <a:avLst/>
          </a:prstGeom>
        </p:spPr>
      </p:pic>
    </p:spTree>
    <p:extLst>
      <p:ext uri="{BB962C8B-B14F-4D97-AF65-F5344CB8AC3E}">
        <p14:creationId xmlns:p14="http://schemas.microsoft.com/office/powerpoint/2010/main" val="722994903"/>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3</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6915555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4141" y="13447"/>
            <a:ext cx="4715081" cy="6858000"/>
          </a:xfrm>
          <a:prstGeom prst="rect">
            <a:avLst/>
          </a:prstGeom>
        </p:spPr>
      </p:pic>
    </p:spTree>
    <p:extLst>
      <p:ext uri="{BB962C8B-B14F-4D97-AF65-F5344CB8AC3E}">
        <p14:creationId xmlns:p14="http://schemas.microsoft.com/office/powerpoint/2010/main" val="1585240110"/>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4</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568520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53" y="0"/>
            <a:ext cx="10971693" cy="6858000"/>
          </a:xfrm>
          <a:prstGeom prst="rect">
            <a:avLst/>
          </a:prstGeom>
        </p:spPr>
      </p:pic>
    </p:spTree>
    <p:extLst>
      <p:ext uri="{BB962C8B-B14F-4D97-AF65-F5344CB8AC3E}">
        <p14:creationId xmlns:p14="http://schemas.microsoft.com/office/powerpoint/2010/main" val="1249498885"/>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5</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2514670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9658" y="0"/>
            <a:ext cx="4554940" cy="6858000"/>
          </a:xfrm>
          <a:prstGeom prst="rect">
            <a:avLst/>
          </a:prstGeom>
        </p:spPr>
      </p:pic>
    </p:spTree>
    <p:extLst>
      <p:ext uri="{BB962C8B-B14F-4D97-AF65-F5344CB8AC3E}">
        <p14:creationId xmlns:p14="http://schemas.microsoft.com/office/powerpoint/2010/main" val="952307614"/>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6</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0850232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783" y="0"/>
            <a:ext cx="10325528" cy="6858000"/>
          </a:xfrm>
          <a:prstGeom prst="rect">
            <a:avLst/>
          </a:prstGeom>
        </p:spPr>
      </p:pic>
    </p:spTree>
    <p:extLst>
      <p:ext uri="{BB962C8B-B14F-4D97-AF65-F5344CB8AC3E}">
        <p14:creationId xmlns:p14="http://schemas.microsoft.com/office/powerpoint/2010/main" val="1702536248"/>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IMP Test</a:t>
            </a:r>
            <a:endParaRPr lang="en-US" dirty="0"/>
          </a:p>
        </p:txBody>
      </p:sp>
      <p:sp>
        <p:nvSpPr>
          <p:cNvPr id="3" name="Subtitle 2"/>
          <p:cNvSpPr>
            <a:spLocks noGrp="1"/>
          </p:cNvSpPr>
          <p:nvPr>
            <p:ph type="subTitle" idx="1"/>
          </p:nvPr>
        </p:nvSpPr>
        <p:spPr/>
        <p:txBody>
          <a:bodyPr/>
          <a:lstStyle/>
          <a:p>
            <a:r>
              <a:rPr lang="en-US" dirty="0" smtClean="0"/>
              <a:t>© Bob Ryan 2016</a:t>
            </a:r>
            <a:endParaRPr lang="en-US" dirty="0"/>
          </a:p>
        </p:txBody>
      </p:sp>
      <p:sp>
        <p:nvSpPr>
          <p:cNvPr id="4" name="TextBox 3"/>
          <p:cNvSpPr txBox="1"/>
          <p:nvPr/>
        </p:nvSpPr>
        <p:spPr>
          <a:xfrm>
            <a:off x="531340" y="6203091"/>
            <a:ext cx="11337078" cy="369332"/>
          </a:xfrm>
          <a:prstGeom prst="rect">
            <a:avLst/>
          </a:prstGeom>
          <a:noFill/>
        </p:spPr>
        <p:txBody>
          <a:bodyPr wrap="none" rtlCol="0">
            <a:spAutoFit/>
          </a:bodyPr>
          <a:lstStyle/>
          <a:p>
            <a:r>
              <a:rPr lang="en-US" dirty="0" smtClean="0"/>
              <a:t>Select Slideshow, Play from Start.  Switch to full screen mode if possible.  Only use the return key to advance the screens</a:t>
            </a:r>
            <a:endParaRPr lang="en-US" dirty="0"/>
          </a:p>
        </p:txBody>
      </p:sp>
    </p:spTree>
    <p:extLst>
      <p:ext uri="{BB962C8B-B14F-4D97-AF65-F5344CB8AC3E}">
        <p14:creationId xmlns:p14="http://schemas.microsoft.com/office/powerpoint/2010/main" val="17826633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7</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4697899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700" y="13447"/>
            <a:ext cx="9626600" cy="6858000"/>
          </a:xfrm>
          <a:prstGeom prst="rect">
            <a:avLst/>
          </a:prstGeom>
        </p:spPr>
      </p:pic>
    </p:spTree>
    <p:extLst>
      <p:ext uri="{BB962C8B-B14F-4D97-AF65-F5344CB8AC3E}">
        <p14:creationId xmlns:p14="http://schemas.microsoft.com/office/powerpoint/2010/main" val="1609870506"/>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8</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8126318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542" y="0"/>
            <a:ext cx="10139340" cy="6858000"/>
          </a:xfrm>
          <a:prstGeom prst="rect">
            <a:avLst/>
          </a:prstGeom>
        </p:spPr>
      </p:pic>
    </p:spTree>
    <p:extLst>
      <p:ext uri="{BB962C8B-B14F-4D97-AF65-F5344CB8AC3E}">
        <p14:creationId xmlns:p14="http://schemas.microsoft.com/office/powerpoint/2010/main" val="2054218555"/>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9</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2357734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1" y="13447"/>
            <a:ext cx="10306699" cy="6858000"/>
          </a:xfrm>
          <a:prstGeom prst="rect">
            <a:avLst/>
          </a:prstGeom>
        </p:spPr>
      </p:pic>
    </p:spTree>
    <p:extLst>
      <p:ext uri="{BB962C8B-B14F-4D97-AF65-F5344CB8AC3E}">
        <p14:creationId xmlns:p14="http://schemas.microsoft.com/office/powerpoint/2010/main" val="537616873"/>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10</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1610397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5446" y="0"/>
            <a:ext cx="4329464" cy="6858000"/>
          </a:xfrm>
          <a:prstGeom prst="rect">
            <a:avLst/>
          </a:prstGeom>
        </p:spPr>
      </p:pic>
    </p:spTree>
    <p:extLst>
      <p:ext uri="{BB962C8B-B14F-4D97-AF65-F5344CB8AC3E}">
        <p14:creationId xmlns:p14="http://schemas.microsoft.com/office/powerpoint/2010/main" val="1558476731"/>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11</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9893824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241" y="0"/>
            <a:ext cx="9975654" cy="6858000"/>
          </a:xfrm>
          <a:prstGeom prst="rect">
            <a:avLst/>
          </a:prstGeom>
        </p:spPr>
      </p:pic>
    </p:spTree>
    <p:extLst>
      <p:ext uri="{BB962C8B-B14F-4D97-AF65-F5344CB8AC3E}">
        <p14:creationId xmlns:p14="http://schemas.microsoft.com/office/powerpoint/2010/main" val="585781972"/>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114" y="489204"/>
            <a:ext cx="8668512" cy="1188720"/>
          </a:xfrm>
        </p:spPr>
        <p:txBody>
          <a:bodyPr/>
          <a:lstStyle/>
          <a:p>
            <a:r>
              <a:rPr lang="en-US" dirty="0" smtClean="0"/>
              <a:t>Small </a:t>
            </a:r>
            <a:r>
              <a:rPr lang="en-US" smtClean="0"/>
              <a:t>But Important print</a:t>
            </a:r>
            <a:endParaRPr lang="en-US" dirty="0"/>
          </a:p>
        </p:txBody>
      </p:sp>
      <p:sp>
        <p:nvSpPr>
          <p:cNvPr id="3" name="Content Placeholder 2"/>
          <p:cNvSpPr>
            <a:spLocks noGrp="1"/>
          </p:cNvSpPr>
          <p:nvPr>
            <p:ph idx="1"/>
          </p:nvPr>
        </p:nvSpPr>
        <p:spPr>
          <a:xfrm>
            <a:off x="1855374" y="1920240"/>
            <a:ext cx="8870252" cy="4773168"/>
          </a:xfrm>
        </p:spPr>
        <p:txBody>
          <a:bodyPr>
            <a:normAutofit lnSpcReduction="10000"/>
          </a:bodyPr>
          <a:lstStyle/>
          <a:p>
            <a:pPr marL="342900" indent="-342900" algn="just">
              <a:buFont typeface="+mj-lt"/>
              <a:buAutoNum type="arabicPeriod"/>
            </a:pPr>
            <a:r>
              <a:rPr lang="en-US" dirty="0" smtClean="0"/>
              <a:t>Unless you specifically agree otherwise, your response to the IMP test and the REI and my analysis of your results is confidential between us.</a:t>
            </a:r>
          </a:p>
          <a:p>
            <a:pPr marL="342900" indent="-342900" algn="just">
              <a:buFont typeface="+mj-lt"/>
              <a:buAutoNum type="arabicPeriod"/>
            </a:pPr>
            <a:r>
              <a:rPr lang="en-US" dirty="0" smtClean="0"/>
              <a:t>The REI and the IMP test are designed to help you identify your preferences for different ways of thinking and where you have strengths and weaknesses in your photographic skills.  If you have any concerns about the analysis of your non-conscious patterns of thought you should not take the test.</a:t>
            </a:r>
          </a:p>
          <a:p>
            <a:pPr marL="342900" indent="-342900" algn="just">
              <a:buFont typeface="+mj-lt"/>
              <a:buAutoNum type="arabicPeriod"/>
            </a:pPr>
            <a:r>
              <a:rPr lang="en-US" dirty="0" smtClean="0"/>
              <a:t>My analysis of your results will be done impartially and fairly on the basis of the scores you give me.  However,  I cannot accept any liability resulting from the conduct of the test, downloading of files to your computer, the provision of the results or their interpretation.</a:t>
            </a:r>
            <a:endParaRPr lang="en-US" dirty="0"/>
          </a:p>
          <a:p>
            <a:pPr marL="342900" indent="-342900" algn="just">
              <a:buFont typeface="+mj-lt"/>
              <a:buAutoNum type="arabicPeriod"/>
            </a:pPr>
            <a:r>
              <a:rPr lang="en-US" dirty="0" smtClean="0"/>
              <a:t>In taking the test you agree that I may use your responses along with others for the purpose of research into the development of photographic skill and judgement.  All data will be collected and </a:t>
            </a:r>
            <a:r>
              <a:rPr lang="en-US" dirty="0" err="1" smtClean="0"/>
              <a:t>analysed</a:t>
            </a:r>
            <a:r>
              <a:rPr lang="en-US" dirty="0" smtClean="0"/>
              <a:t> but individual test respondents will not be identifiable from the results.</a:t>
            </a:r>
          </a:p>
          <a:p>
            <a:pPr marL="342900" indent="-342900" algn="just">
              <a:buFont typeface="+mj-lt"/>
              <a:buAutoNum type="arabicPeriod"/>
            </a:pPr>
            <a:r>
              <a:rPr lang="en-US" dirty="0" smtClean="0"/>
              <a:t>You acknowledge that I am the sole copyright owner of the IMP test, its associated software and documentation.  All rights to the IMP test, its associated software and documentation are reserved.</a:t>
            </a:r>
          </a:p>
          <a:p>
            <a:pPr algn="just"/>
            <a:endParaRPr lang="en-US" dirty="0" smtClean="0"/>
          </a:p>
        </p:txBody>
      </p:sp>
      <p:sp>
        <p:nvSpPr>
          <p:cNvPr id="4" name="Right Arrow 3"/>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6682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12</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4798351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084" y="0"/>
            <a:ext cx="10275831" cy="6858000"/>
          </a:xfrm>
          <a:prstGeom prst="rect">
            <a:avLst/>
          </a:prstGeom>
        </p:spPr>
      </p:pic>
    </p:spTree>
    <p:extLst>
      <p:ext uri="{BB962C8B-B14F-4D97-AF65-F5344CB8AC3E}">
        <p14:creationId xmlns:p14="http://schemas.microsoft.com/office/powerpoint/2010/main" val="1580930810"/>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13</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247792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396" y="0"/>
            <a:ext cx="9974313" cy="6858000"/>
          </a:xfrm>
          <a:prstGeom prst="rect">
            <a:avLst/>
          </a:prstGeom>
        </p:spPr>
      </p:pic>
    </p:spTree>
    <p:extLst>
      <p:ext uri="{BB962C8B-B14F-4D97-AF65-F5344CB8AC3E}">
        <p14:creationId xmlns:p14="http://schemas.microsoft.com/office/powerpoint/2010/main" val="1220512752"/>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14</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4683805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8647" y="0"/>
            <a:ext cx="4715019" cy="6858000"/>
          </a:xfrm>
          <a:prstGeom prst="rect">
            <a:avLst/>
          </a:prstGeom>
        </p:spPr>
      </p:pic>
    </p:spTree>
    <p:extLst>
      <p:ext uri="{BB962C8B-B14F-4D97-AF65-F5344CB8AC3E}">
        <p14:creationId xmlns:p14="http://schemas.microsoft.com/office/powerpoint/2010/main" val="1544152718"/>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15</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58546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676" y="0"/>
            <a:ext cx="9977541" cy="6858000"/>
          </a:xfrm>
          <a:prstGeom prst="rect">
            <a:avLst/>
          </a:prstGeom>
        </p:spPr>
      </p:pic>
    </p:spTree>
    <p:extLst>
      <p:ext uri="{BB962C8B-B14F-4D97-AF65-F5344CB8AC3E}">
        <p14:creationId xmlns:p14="http://schemas.microsoft.com/office/powerpoint/2010/main" val="1762338435"/>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16</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21364576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468" y="1102659"/>
            <a:ext cx="9125161" cy="4639235"/>
          </a:xfrm>
          <a:prstGeom prst="rect">
            <a:avLst/>
          </a:prstGeom>
        </p:spPr>
      </p:pic>
    </p:spTree>
    <p:extLst>
      <p:ext uri="{BB962C8B-B14F-4D97-AF65-F5344CB8AC3E}">
        <p14:creationId xmlns:p14="http://schemas.microsoft.com/office/powerpoint/2010/main" val="1517229745"/>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Introduction from </a:t>
            </a:r>
            <a:br>
              <a:rPr lang="en-US" dirty="0" smtClean="0"/>
            </a:br>
            <a:r>
              <a:rPr lang="en-US" dirty="0" smtClean="0"/>
              <a:t>Prof Bob</a:t>
            </a:r>
            <a:endParaRPr lang="en-US" dirty="0"/>
          </a:p>
        </p:txBody>
      </p:sp>
      <p:sp>
        <p:nvSpPr>
          <p:cNvPr id="8" name="TextBox 7"/>
          <p:cNvSpPr txBox="1"/>
          <p:nvPr/>
        </p:nvSpPr>
        <p:spPr>
          <a:xfrm>
            <a:off x="6669741" y="6192736"/>
            <a:ext cx="4085990" cy="369332"/>
          </a:xfrm>
          <a:prstGeom prst="rect">
            <a:avLst/>
          </a:prstGeom>
          <a:noFill/>
        </p:spPr>
        <p:txBody>
          <a:bodyPr wrap="none" rtlCol="0">
            <a:spAutoFit/>
          </a:bodyPr>
          <a:lstStyle/>
          <a:p>
            <a:r>
              <a:rPr lang="en-US" b="1" dirty="0" smtClean="0">
                <a:solidFill>
                  <a:srgbClr val="FF0000"/>
                </a:solidFill>
              </a:rPr>
              <a:t>Hit return to override or </a:t>
            </a:r>
            <a:r>
              <a:rPr lang="en-US" b="1" smtClean="0">
                <a:solidFill>
                  <a:srgbClr val="FF0000"/>
                </a:solidFill>
              </a:rPr>
              <a:t>to proceed</a:t>
            </a:r>
            <a:endParaRPr lang="en-US" b="1" dirty="0">
              <a:solidFill>
                <a:srgbClr val="FF0000"/>
              </a:solidFill>
            </a:endParaRPr>
          </a:p>
        </p:txBody>
      </p:sp>
      <p:sp>
        <p:nvSpPr>
          <p:cNvPr id="9" name="Right Arrow 8"/>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36301" y="3269048"/>
            <a:ext cx="3023072" cy="369332"/>
          </a:xfrm>
          <a:prstGeom prst="rect">
            <a:avLst/>
          </a:prstGeom>
          <a:noFill/>
        </p:spPr>
        <p:txBody>
          <a:bodyPr wrap="none" rtlCol="0">
            <a:spAutoFit/>
          </a:bodyPr>
          <a:lstStyle/>
          <a:p>
            <a:r>
              <a:rPr lang="en-US" dirty="0" smtClean="0"/>
              <a:t>Hover pointer here for audio</a:t>
            </a:r>
            <a:endParaRPr lang="en-US" dirty="0"/>
          </a:p>
        </p:txBody>
      </p:sp>
      <p:sp>
        <p:nvSpPr>
          <p:cNvPr id="4" name="Right Arrow 3"/>
          <p:cNvSpPr/>
          <p:nvPr/>
        </p:nvSpPr>
        <p:spPr>
          <a:xfrm>
            <a:off x="6345661" y="3337011"/>
            <a:ext cx="324080" cy="2903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56029" y="3047314"/>
            <a:ext cx="812800" cy="812800"/>
          </a:xfrm>
          <a:prstGeom prst="rect">
            <a:avLst/>
          </a:prstGeom>
        </p:spPr>
      </p:pic>
    </p:spTree>
    <p:extLst>
      <p:ext uri="{BB962C8B-B14F-4D97-AF65-F5344CB8AC3E}">
        <p14:creationId xmlns:p14="http://schemas.microsoft.com/office/powerpoint/2010/main" val="570548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9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17</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6756264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777" y="0"/>
            <a:ext cx="10275551" cy="6858000"/>
          </a:xfrm>
          <a:prstGeom prst="rect">
            <a:avLst/>
          </a:prstGeom>
        </p:spPr>
      </p:pic>
    </p:spTree>
    <p:extLst>
      <p:ext uri="{BB962C8B-B14F-4D97-AF65-F5344CB8AC3E}">
        <p14:creationId xmlns:p14="http://schemas.microsoft.com/office/powerpoint/2010/main" val="1508459776"/>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18</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347066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363" y="0"/>
            <a:ext cx="9976491" cy="6858000"/>
          </a:xfrm>
          <a:prstGeom prst="rect">
            <a:avLst/>
          </a:prstGeom>
        </p:spPr>
      </p:pic>
    </p:spTree>
    <p:extLst>
      <p:ext uri="{BB962C8B-B14F-4D97-AF65-F5344CB8AC3E}">
        <p14:creationId xmlns:p14="http://schemas.microsoft.com/office/powerpoint/2010/main" val="566112683"/>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19</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5087597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203" y="0"/>
            <a:ext cx="9977169" cy="6858000"/>
          </a:xfrm>
          <a:prstGeom prst="rect">
            <a:avLst/>
          </a:prstGeom>
        </p:spPr>
      </p:pic>
    </p:spTree>
    <p:extLst>
      <p:ext uri="{BB962C8B-B14F-4D97-AF65-F5344CB8AC3E}">
        <p14:creationId xmlns:p14="http://schemas.microsoft.com/office/powerpoint/2010/main" val="1592332982"/>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20</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9453797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946" y="0"/>
            <a:ext cx="9144000" cy="6858000"/>
          </a:xfrm>
          <a:prstGeom prst="rect">
            <a:avLst/>
          </a:prstGeom>
        </p:spPr>
      </p:pic>
    </p:spTree>
    <p:extLst>
      <p:ext uri="{BB962C8B-B14F-4D97-AF65-F5344CB8AC3E}">
        <p14:creationId xmlns:p14="http://schemas.microsoft.com/office/powerpoint/2010/main" val="559117552"/>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21</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7382310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026" y="0"/>
            <a:ext cx="9975948" cy="6858000"/>
          </a:xfrm>
          <a:prstGeom prst="rect">
            <a:avLst/>
          </a:prstGeom>
        </p:spPr>
      </p:pic>
    </p:spTree>
    <p:extLst>
      <p:ext uri="{BB962C8B-B14F-4D97-AF65-F5344CB8AC3E}">
        <p14:creationId xmlns:p14="http://schemas.microsoft.com/office/powerpoint/2010/main" val="82412649"/>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 need</a:t>
            </a:r>
            <a:endParaRPr lang="en-US" dirty="0"/>
          </a:p>
        </p:txBody>
      </p:sp>
      <p:sp>
        <p:nvSpPr>
          <p:cNvPr id="3" name="Content Placeholder 2"/>
          <p:cNvSpPr>
            <a:spLocks noGrp="1"/>
          </p:cNvSpPr>
          <p:nvPr>
            <p:ph idx="1"/>
          </p:nvPr>
        </p:nvSpPr>
        <p:spPr/>
        <p:txBody>
          <a:bodyPr>
            <a:normAutofit fontScale="85000" lnSpcReduction="10000"/>
          </a:bodyPr>
          <a:lstStyle/>
          <a:p>
            <a:r>
              <a:rPr lang="en-US" sz="2400" dirty="0" smtClean="0"/>
              <a:t>A quiet and comfortable place with time to concentrate (the test takes about 40 minutes to complete).</a:t>
            </a:r>
          </a:p>
          <a:p>
            <a:r>
              <a:rPr lang="en-US" sz="2400" dirty="0" smtClean="0"/>
              <a:t>The IMP instructions, which can be downloaded as a WORD file.</a:t>
            </a:r>
          </a:p>
          <a:p>
            <a:r>
              <a:rPr lang="en-US" sz="2400" dirty="0" smtClean="0"/>
              <a:t>The assessment return as an EXCEL file called </a:t>
            </a:r>
            <a:r>
              <a:rPr lang="en-US" sz="2400" dirty="0" err="1" smtClean="0"/>
              <a:t>IMPTEST.xls</a:t>
            </a:r>
            <a:r>
              <a:rPr lang="en-US" sz="2400" dirty="0" smtClean="0"/>
              <a:t>.   If preferred, the IMP instructions can be printed out and the attached input forms used to fill in the spreadsheet at the end of the test.</a:t>
            </a:r>
          </a:p>
          <a:p>
            <a:r>
              <a:rPr lang="en-US" sz="2400" dirty="0" smtClean="0"/>
              <a:t>The final two tabs of </a:t>
            </a:r>
            <a:r>
              <a:rPr lang="en-US" sz="2400" dirty="0" err="1" smtClean="0"/>
              <a:t>IMPTEST.xls</a:t>
            </a:r>
            <a:r>
              <a:rPr lang="en-US" sz="2400" dirty="0" smtClean="0"/>
              <a:t> contain the Rational Experiential Inventory (REI) which is optional.  You may find the results useful when interpreting the output from the IMP test.</a:t>
            </a:r>
          </a:p>
        </p:txBody>
      </p:sp>
      <p:sp>
        <p:nvSpPr>
          <p:cNvPr id="5" name="Right Arrow 4"/>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1813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22</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4307662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743" y="0"/>
            <a:ext cx="10275831" cy="6858000"/>
          </a:xfrm>
          <a:prstGeom prst="rect">
            <a:avLst/>
          </a:prstGeom>
        </p:spPr>
      </p:pic>
    </p:spTree>
    <p:extLst>
      <p:ext uri="{BB962C8B-B14F-4D97-AF65-F5344CB8AC3E}">
        <p14:creationId xmlns:p14="http://schemas.microsoft.com/office/powerpoint/2010/main" val="721577958"/>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23</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9522461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980" y="0"/>
            <a:ext cx="9974721" cy="6858000"/>
          </a:xfrm>
          <a:prstGeom prst="rect">
            <a:avLst/>
          </a:prstGeom>
        </p:spPr>
      </p:pic>
    </p:spTree>
    <p:extLst>
      <p:ext uri="{BB962C8B-B14F-4D97-AF65-F5344CB8AC3E}">
        <p14:creationId xmlns:p14="http://schemas.microsoft.com/office/powerpoint/2010/main" val="1352384589"/>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24</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2210675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35200172"/>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25</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6852545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067" y="0"/>
            <a:ext cx="9975654" cy="6858000"/>
          </a:xfrm>
          <a:prstGeom prst="rect">
            <a:avLst/>
          </a:prstGeom>
        </p:spPr>
      </p:pic>
    </p:spTree>
    <p:extLst>
      <p:ext uri="{BB962C8B-B14F-4D97-AF65-F5344CB8AC3E}">
        <p14:creationId xmlns:p14="http://schemas.microsoft.com/office/powerpoint/2010/main" val="118288533"/>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4583" y="2632128"/>
            <a:ext cx="7729728" cy="1188720"/>
          </a:xfrm>
        </p:spPr>
        <p:txBody>
          <a:bodyPr/>
          <a:lstStyle/>
          <a:p>
            <a:r>
              <a:rPr lang="en-US" dirty="0" smtClean="0"/>
              <a:t>Well done – that’s the end of the first phase of the test.</a:t>
            </a:r>
            <a:endParaRPr lang="en-US" dirty="0"/>
          </a:p>
        </p:txBody>
      </p:sp>
    </p:spTree>
    <p:extLst>
      <p:ext uri="{BB962C8B-B14F-4D97-AF65-F5344CB8AC3E}">
        <p14:creationId xmlns:p14="http://schemas.microsoft.com/office/powerpoint/2010/main" val="11771845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2</a:t>
            </a:r>
            <a:endParaRPr lang="en-US" dirty="0"/>
          </a:p>
        </p:txBody>
      </p:sp>
      <p:sp>
        <p:nvSpPr>
          <p:cNvPr id="3" name="Content Placeholder 2"/>
          <p:cNvSpPr>
            <a:spLocks noGrp="1"/>
          </p:cNvSpPr>
          <p:nvPr>
            <p:ph idx="1"/>
          </p:nvPr>
        </p:nvSpPr>
        <p:spPr/>
        <p:txBody>
          <a:bodyPr/>
          <a:lstStyle/>
          <a:p>
            <a:pPr marL="0" indent="0" algn="ctr">
              <a:buNone/>
            </a:pPr>
            <a:r>
              <a:rPr lang="en-US" b="1" dirty="0" smtClean="0">
                <a:solidFill>
                  <a:srgbClr val="FF0000"/>
                </a:solidFill>
              </a:rPr>
              <a:t>Now</a:t>
            </a:r>
          </a:p>
          <a:p>
            <a:pPr marL="0" indent="0" algn="ctr">
              <a:buNone/>
            </a:pPr>
            <a:r>
              <a:rPr lang="en-US" sz="2400" b="1" dirty="0" smtClean="0">
                <a:solidFill>
                  <a:srgbClr val="FF0000"/>
                </a:solidFill>
              </a:rPr>
              <a:t>Don’t look back at your Phase 1 results</a:t>
            </a:r>
            <a:endParaRPr lang="en-US" sz="2400" b="1" dirty="0">
              <a:solidFill>
                <a:srgbClr val="FF0000"/>
              </a:solidFill>
            </a:endParaRPr>
          </a:p>
          <a:p>
            <a:pPr marL="0" indent="0" algn="ctr">
              <a:buNone/>
            </a:pPr>
            <a:r>
              <a:rPr lang="en-US" dirty="0"/>
              <a:t>On </a:t>
            </a:r>
            <a:r>
              <a:rPr lang="en-US" dirty="0" smtClean="0"/>
              <a:t>the printed form or on IMPTAB3 enter your </a:t>
            </a:r>
            <a:r>
              <a:rPr lang="en-US" dirty="0"/>
              <a:t>importance score against each judgement construct using the ten sliders.   You can give the same importance score to two or more constructs if you think that is appropriate</a:t>
            </a:r>
            <a:r>
              <a:rPr lang="en-US" dirty="0" smtClean="0"/>
              <a:t>.</a:t>
            </a:r>
          </a:p>
          <a:p>
            <a:pPr marL="0" indent="0" algn="ctr">
              <a:buNone/>
            </a:pPr>
            <a:r>
              <a:rPr lang="en-US" dirty="0" smtClean="0"/>
              <a:t>On the next slide we show you the 10 constructs.</a:t>
            </a:r>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88583" y="5601893"/>
            <a:ext cx="812800" cy="812800"/>
          </a:xfrm>
          <a:prstGeom prst="rect">
            <a:avLst/>
          </a:prstGeom>
        </p:spPr>
      </p:pic>
      <p:sp>
        <p:nvSpPr>
          <p:cNvPr id="5" name="TextBox 4"/>
          <p:cNvSpPr txBox="1"/>
          <p:nvPr/>
        </p:nvSpPr>
        <p:spPr>
          <a:xfrm>
            <a:off x="4217561" y="5808718"/>
            <a:ext cx="3087705" cy="369332"/>
          </a:xfrm>
          <a:prstGeom prst="rect">
            <a:avLst/>
          </a:prstGeom>
          <a:noFill/>
        </p:spPr>
        <p:txBody>
          <a:bodyPr wrap="none" rtlCol="0">
            <a:spAutoFit/>
          </a:bodyPr>
          <a:lstStyle/>
          <a:p>
            <a:r>
              <a:rPr lang="en-US" dirty="0" smtClean="0"/>
              <a:t>Bob Ryan on the 10 constructs</a:t>
            </a:r>
            <a:endParaRPr lang="en-US" dirty="0"/>
          </a:p>
        </p:txBody>
      </p:sp>
      <p:sp>
        <p:nvSpPr>
          <p:cNvPr id="6" name="Right Arrow 5"/>
          <p:cNvSpPr/>
          <p:nvPr/>
        </p:nvSpPr>
        <p:spPr>
          <a:xfrm>
            <a:off x="7305266" y="5823098"/>
            <a:ext cx="444627" cy="370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5329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8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791072"/>
            <a:ext cx="7729728" cy="1188720"/>
          </a:xfrm>
        </p:spPr>
        <p:txBody>
          <a:bodyPr/>
          <a:lstStyle/>
          <a:p>
            <a:r>
              <a:rPr lang="en-US" dirty="0" smtClean="0"/>
              <a:t>phase 1</a:t>
            </a:r>
            <a:endParaRPr lang="en-US" dirty="0"/>
          </a:p>
        </p:txBody>
      </p:sp>
      <p:sp>
        <p:nvSpPr>
          <p:cNvPr id="3" name="Content Placeholder 2"/>
          <p:cNvSpPr>
            <a:spLocks noGrp="1"/>
          </p:cNvSpPr>
          <p:nvPr>
            <p:ph idx="1"/>
          </p:nvPr>
        </p:nvSpPr>
        <p:spPr>
          <a:xfrm>
            <a:off x="2231136" y="2256745"/>
            <a:ext cx="7729728" cy="3690961"/>
          </a:xfrm>
        </p:spPr>
        <p:txBody>
          <a:bodyPr>
            <a:normAutofit fontScale="92500"/>
          </a:bodyPr>
          <a:lstStyle/>
          <a:p>
            <a:r>
              <a:rPr lang="en-US" dirty="0" smtClean="0"/>
              <a:t>The downloaded spreadsheet has a number of tabs – IMPTAB1 is for your personal details.</a:t>
            </a:r>
          </a:p>
          <a:p>
            <a:r>
              <a:rPr lang="en-US" dirty="0" smtClean="0"/>
              <a:t>IMPTAB2, is the input screen for the first phase of the test.</a:t>
            </a:r>
          </a:p>
          <a:p>
            <a:r>
              <a:rPr lang="en-US" dirty="0" smtClean="0"/>
              <a:t>You are invited to assess each image on a 0 – 100 scale.  The first five images are there to help you start.   We suggest a score of 60 for the first image you see.  </a:t>
            </a:r>
          </a:p>
          <a:p>
            <a:r>
              <a:rPr lang="en-US" dirty="0" smtClean="0"/>
              <a:t>You will then go through the 20 test images scoring them as you see fit.  </a:t>
            </a:r>
          </a:p>
          <a:p>
            <a:r>
              <a:rPr lang="en-US" dirty="0" smtClean="0"/>
              <a:t>Each image is visible for 3 second only.  Once you have recorded your score hit return to move on to the next image.</a:t>
            </a:r>
          </a:p>
          <a:p>
            <a:r>
              <a:rPr lang="en-US" b="1" dirty="0" smtClean="0">
                <a:solidFill>
                  <a:srgbClr val="FF0000"/>
                </a:solidFill>
              </a:rPr>
              <a:t>VERY IMPORTANT:  ONCE YOU HAVE COMPLETED ALL 25 IMAGES DO NOT REFER BACK TO IMPTAB2 OR TO YOUR HAND-WRITTEN COPY AS YOU DO THE LATTER PHASES OF THE TEST.</a:t>
            </a:r>
            <a:endParaRPr lang="en-US" b="1" dirty="0">
              <a:solidFill>
                <a:srgbClr val="FF0000"/>
              </a:solidFill>
            </a:endParaRPr>
          </a:p>
        </p:txBody>
      </p:sp>
      <p:sp>
        <p:nvSpPr>
          <p:cNvPr id="4" name="Right Arrow 3"/>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660817" y="6224659"/>
            <a:ext cx="5226174" cy="369332"/>
          </a:xfrm>
          <a:prstGeom prst="rect">
            <a:avLst/>
          </a:prstGeom>
          <a:noFill/>
        </p:spPr>
        <p:txBody>
          <a:bodyPr wrap="none" rtlCol="0">
            <a:spAutoFit/>
          </a:bodyPr>
          <a:lstStyle/>
          <a:p>
            <a:r>
              <a:rPr lang="en-US" b="1" dirty="0" smtClean="0">
                <a:solidFill>
                  <a:srgbClr val="FF0000"/>
                </a:solidFill>
              </a:rPr>
              <a:t>Use the return </a:t>
            </a:r>
            <a:r>
              <a:rPr lang="en-US" b="1" smtClean="0">
                <a:solidFill>
                  <a:srgbClr val="FF0000"/>
                </a:solidFill>
              </a:rPr>
              <a:t>key to step </a:t>
            </a:r>
            <a:r>
              <a:rPr lang="en-US" b="1" dirty="0" smtClean="0">
                <a:solidFill>
                  <a:srgbClr val="FF0000"/>
                </a:solidFill>
              </a:rPr>
              <a:t>through the images.</a:t>
            </a:r>
            <a:endParaRPr lang="en-US" b="1" dirty="0">
              <a:solidFill>
                <a:srgbClr val="FF0000"/>
              </a:solidFill>
            </a:endParaRPr>
          </a:p>
        </p:txBody>
      </p:sp>
    </p:spTree>
    <p:extLst>
      <p:ext uri="{BB962C8B-B14F-4D97-AF65-F5344CB8AC3E}">
        <p14:creationId xmlns:p14="http://schemas.microsoft.com/office/powerpoint/2010/main" val="7000531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106" y="334972"/>
            <a:ext cx="7729728" cy="1188720"/>
          </a:xfrm>
        </p:spPr>
        <p:txBody>
          <a:bodyPr/>
          <a:lstStyle/>
          <a:p>
            <a:r>
              <a:rPr lang="en-US" dirty="0" smtClean="0"/>
              <a:t>The Ten constructs</a:t>
            </a:r>
            <a:endParaRPr lang="en-US" dirty="0"/>
          </a:p>
        </p:txBody>
      </p:sp>
      <p:pic>
        <p:nvPicPr>
          <p:cNvPr id="4" name="Content Placeholder 3"/>
          <p:cNvPicPr>
            <a:picLocks noGrp="1" noChangeAspect="1"/>
          </p:cNvPicPr>
          <p:nvPr>
            <p:ph idx="1"/>
          </p:nvPr>
        </p:nvPicPr>
        <p:blipFill>
          <a:blip r:embed="rId2"/>
          <a:stretch>
            <a:fillRect/>
          </a:stretch>
        </p:blipFill>
        <p:spPr>
          <a:xfrm>
            <a:off x="2219621" y="1840151"/>
            <a:ext cx="7718213" cy="4224982"/>
          </a:xfrm>
          <a:prstGeom prst="rect">
            <a:avLst/>
          </a:prstGeom>
        </p:spPr>
      </p:pic>
      <p:sp>
        <p:nvSpPr>
          <p:cNvPr id="5" name="Right Arrow 4"/>
          <p:cNvSpPr/>
          <p:nvPr/>
        </p:nvSpPr>
        <p:spPr>
          <a:xfrm>
            <a:off x="10794394" y="6065586"/>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459733" y="6196925"/>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9393833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3</a:t>
            </a:r>
            <a:endParaRPr lang="en-US" dirty="0"/>
          </a:p>
        </p:txBody>
      </p:sp>
      <p:sp>
        <p:nvSpPr>
          <p:cNvPr id="3" name="Content Placeholder 2"/>
          <p:cNvSpPr>
            <a:spLocks noGrp="1"/>
          </p:cNvSpPr>
          <p:nvPr>
            <p:ph idx="1"/>
          </p:nvPr>
        </p:nvSpPr>
        <p:spPr/>
        <p:txBody>
          <a:bodyPr/>
          <a:lstStyle/>
          <a:p>
            <a:r>
              <a:rPr lang="en-US" dirty="0" smtClean="0"/>
              <a:t>Using IMPTAB4 or your printed form score images 6 – 25 against each of the ten photographic constructs.</a:t>
            </a:r>
          </a:p>
          <a:p>
            <a:r>
              <a:rPr lang="en-US" b="1" dirty="0" smtClean="0">
                <a:solidFill>
                  <a:srgbClr val="FF0000"/>
                </a:solidFill>
              </a:rPr>
              <a:t>Don’t look back at your phase 1 scores.</a:t>
            </a:r>
          </a:p>
          <a:p>
            <a:r>
              <a:rPr lang="en-US" dirty="0" smtClean="0"/>
              <a:t>For each image score it, against each criterion, on a scale of 1 – 10 using whole numbers only.</a:t>
            </a:r>
          </a:p>
          <a:p>
            <a:r>
              <a:rPr lang="en-US" dirty="0" smtClean="0"/>
              <a:t>Take as long as you like over this stage of the test.</a:t>
            </a:r>
            <a:endParaRPr lang="en-US" dirty="0"/>
          </a:p>
        </p:txBody>
      </p:sp>
    </p:spTree>
    <p:extLst>
      <p:ext uri="{BB962C8B-B14F-4D97-AF65-F5344CB8AC3E}">
        <p14:creationId xmlns:p14="http://schemas.microsoft.com/office/powerpoint/2010/main" val="9230926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6</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3903520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783" y="0"/>
            <a:ext cx="10325528" cy="6858000"/>
          </a:xfrm>
          <a:prstGeom prst="rect">
            <a:avLst/>
          </a:prstGeom>
        </p:spPr>
      </p:pic>
    </p:spTree>
    <p:extLst>
      <p:ext uri="{BB962C8B-B14F-4D97-AF65-F5344CB8AC3E}">
        <p14:creationId xmlns:p14="http://schemas.microsoft.com/office/powerpoint/2010/main" val="877290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7</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58057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700" y="13447"/>
            <a:ext cx="9626600" cy="6858000"/>
          </a:xfrm>
          <a:prstGeom prst="rect">
            <a:avLst/>
          </a:prstGeom>
        </p:spPr>
      </p:pic>
    </p:spTree>
    <p:extLst>
      <p:ext uri="{BB962C8B-B14F-4D97-AF65-F5344CB8AC3E}">
        <p14:creationId xmlns:p14="http://schemas.microsoft.com/office/powerpoint/2010/main" val="940509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8</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6677095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542" y="0"/>
            <a:ext cx="10139340" cy="6858000"/>
          </a:xfrm>
          <a:prstGeom prst="rect">
            <a:avLst/>
          </a:prstGeom>
        </p:spPr>
      </p:pic>
    </p:spTree>
    <p:extLst>
      <p:ext uri="{BB962C8B-B14F-4D97-AF65-F5344CB8AC3E}">
        <p14:creationId xmlns:p14="http://schemas.microsoft.com/office/powerpoint/2010/main" val="237392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9</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9772200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1" y="13447"/>
            <a:ext cx="10306699" cy="6858000"/>
          </a:xfrm>
          <a:prstGeom prst="rect">
            <a:avLst/>
          </a:prstGeom>
        </p:spPr>
      </p:pic>
    </p:spTree>
    <p:extLst>
      <p:ext uri="{BB962C8B-B14F-4D97-AF65-F5344CB8AC3E}">
        <p14:creationId xmlns:p14="http://schemas.microsoft.com/office/powerpoint/2010/main" val="975258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8152048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10</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5761299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2259" y="0"/>
            <a:ext cx="4329464" cy="6858000"/>
          </a:xfrm>
          <a:prstGeom prst="rect">
            <a:avLst/>
          </a:prstGeom>
        </p:spPr>
      </p:pic>
    </p:spTree>
    <p:extLst>
      <p:ext uri="{BB962C8B-B14F-4D97-AF65-F5344CB8AC3E}">
        <p14:creationId xmlns:p14="http://schemas.microsoft.com/office/powerpoint/2010/main" val="804611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11</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4030562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241" y="0"/>
            <a:ext cx="9975654" cy="6858000"/>
          </a:xfrm>
          <a:prstGeom prst="rect">
            <a:avLst/>
          </a:prstGeom>
        </p:spPr>
      </p:pic>
    </p:spTree>
    <p:extLst>
      <p:ext uri="{BB962C8B-B14F-4D97-AF65-F5344CB8AC3E}">
        <p14:creationId xmlns:p14="http://schemas.microsoft.com/office/powerpoint/2010/main" val="1002399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12</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3221102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084" y="0"/>
            <a:ext cx="10275831" cy="6858000"/>
          </a:xfrm>
          <a:prstGeom prst="rect">
            <a:avLst/>
          </a:prstGeom>
        </p:spPr>
      </p:pic>
    </p:spTree>
    <p:extLst>
      <p:ext uri="{BB962C8B-B14F-4D97-AF65-F5344CB8AC3E}">
        <p14:creationId xmlns:p14="http://schemas.microsoft.com/office/powerpoint/2010/main" val="20473913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13</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3764645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396" y="0"/>
            <a:ext cx="9974313" cy="6858000"/>
          </a:xfrm>
          <a:prstGeom prst="rect">
            <a:avLst/>
          </a:prstGeom>
        </p:spPr>
      </p:pic>
    </p:spTree>
    <p:extLst>
      <p:ext uri="{BB962C8B-B14F-4D97-AF65-F5344CB8AC3E}">
        <p14:creationId xmlns:p14="http://schemas.microsoft.com/office/powerpoint/2010/main" val="1546451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14</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2144026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0"/>
            <a:ext cx="4715019" cy="6858000"/>
          </a:xfrm>
          <a:prstGeom prst="rect">
            <a:avLst/>
          </a:prstGeom>
        </p:spPr>
      </p:pic>
    </p:spTree>
    <p:extLst>
      <p:ext uri="{BB962C8B-B14F-4D97-AF65-F5344CB8AC3E}">
        <p14:creationId xmlns:p14="http://schemas.microsoft.com/office/powerpoint/2010/main" val="2135850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241" y="0"/>
            <a:ext cx="9976367" cy="6858000"/>
          </a:xfrm>
          <a:prstGeom prst="rect">
            <a:avLst/>
          </a:prstGeom>
        </p:spPr>
      </p:pic>
    </p:spTree>
    <p:extLst>
      <p:ext uri="{BB962C8B-B14F-4D97-AF65-F5344CB8AC3E}">
        <p14:creationId xmlns:p14="http://schemas.microsoft.com/office/powerpoint/2010/main" val="1107540260"/>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15</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20548326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676" y="0"/>
            <a:ext cx="9977541" cy="6858000"/>
          </a:xfrm>
          <a:prstGeom prst="rect">
            <a:avLst/>
          </a:prstGeom>
        </p:spPr>
      </p:pic>
    </p:spTree>
    <p:extLst>
      <p:ext uri="{BB962C8B-B14F-4D97-AF65-F5344CB8AC3E}">
        <p14:creationId xmlns:p14="http://schemas.microsoft.com/office/powerpoint/2010/main" val="1887434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16</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6320698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468" y="1102659"/>
            <a:ext cx="9125161" cy="4639235"/>
          </a:xfrm>
          <a:prstGeom prst="rect">
            <a:avLst/>
          </a:prstGeom>
        </p:spPr>
      </p:pic>
    </p:spTree>
    <p:extLst>
      <p:ext uri="{BB962C8B-B14F-4D97-AF65-F5344CB8AC3E}">
        <p14:creationId xmlns:p14="http://schemas.microsoft.com/office/powerpoint/2010/main" val="389127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17</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97529658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777" y="0"/>
            <a:ext cx="10275551" cy="6858000"/>
          </a:xfrm>
          <a:prstGeom prst="rect">
            <a:avLst/>
          </a:prstGeom>
        </p:spPr>
      </p:pic>
    </p:spTree>
    <p:extLst>
      <p:ext uri="{BB962C8B-B14F-4D97-AF65-F5344CB8AC3E}">
        <p14:creationId xmlns:p14="http://schemas.microsoft.com/office/powerpoint/2010/main" val="66959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18</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037929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754" y="13447"/>
            <a:ext cx="9976491" cy="6858000"/>
          </a:xfrm>
          <a:prstGeom prst="rect">
            <a:avLst/>
          </a:prstGeom>
        </p:spPr>
      </p:pic>
    </p:spTree>
    <p:extLst>
      <p:ext uri="{BB962C8B-B14F-4D97-AF65-F5344CB8AC3E}">
        <p14:creationId xmlns:p14="http://schemas.microsoft.com/office/powerpoint/2010/main" val="691960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19</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1599397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203" y="0"/>
            <a:ext cx="9977169" cy="6858000"/>
          </a:xfrm>
          <a:prstGeom prst="rect">
            <a:avLst/>
          </a:prstGeom>
        </p:spPr>
      </p:pic>
    </p:spTree>
    <p:extLst>
      <p:ext uri="{BB962C8B-B14F-4D97-AF65-F5344CB8AC3E}">
        <p14:creationId xmlns:p14="http://schemas.microsoft.com/office/powerpoint/2010/main" val="251049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625" y="2084832"/>
            <a:ext cx="11511228" cy="3108543"/>
          </a:xfrm>
          <a:prstGeom prst="rect">
            <a:avLst/>
          </a:prstGeom>
          <a:noFill/>
        </p:spPr>
        <p:txBody>
          <a:bodyPr wrap="none" rtlCol="0">
            <a:spAutoFit/>
          </a:bodyPr>
          <a:lstStyle/>
          <a:p>
            <a:pPr algn="ctr"/>
            <a:r>
              <a:rPr lang="en-US" sz="2800" dirty="0" smtClean="0"/>
              <a:t>What number from 0 – 100 first came into your mind when you saw image 1?</a:t>
            </a:r>
          </a:p>
          <a:p>
            <a:pPr algn="ctr"/>
            <a:endParaRPr lang="en-US" sz="2800" dirty="0"/>
          </a:p>
          <a:p>
            <a:pPr algn="ctr"/>
            <a:r>
              <a:rPr lang="en-US" sz="2800" dirty="0" smtClean="0"/>
              <a:t>Say that number out loud, write it down on your scoring sheet </a:t>
            </a:r>
          </a:p>
          <a:p>
            <a:pPr algn="ctr"/>
            <a:r>
              <a:rPr lang="en-US" sz="2800" dirty="0" smtClean="0"/>
              <a:t>or enter it directly into IMPTAB2.  </a:t>
            </a:r>
            <a:endParaRPr lang="en-US" sz="2800" dirty="0"/>
          </a:p>
          <a:p>
            <a:pPr algn="ctr"/>
            <a:endParaRPr lang="en-US" sz="2800" dirty="0" smtClean="0"/>
          </a:p>
          <a:p>
            <a:pPr algn="ctr"/>
            <a:r>
              <a:rPr lang="en-US" sz="2800" b="1" dirty="0" smtClean="0">
                <a:solidFill>
                  <a:srgbClr val="FF0000"/>
                </a:solidFill>
              </a:rPr>
              <a:t>Do not change that number.</a:t>
            </a:r>
          </a:p>
          <a:p>
            <a:pPr algn="ctr"/>
            <a:r>
              <a:rPr lang="en-US" sz="2800" b="1" dirty="0" smtClean="0">
                <a:solidFill>
                  <a:srgbClr val="FF0000"/>
                </a:solidFill>
              </a:rPr>
              <a:t>Do not back-track during this phase of the test.</a:t>
            </a:r>
            <a:endParaRPr lang="en-US" sz="2800" b="1" dirty="0">
              <a:solidFill>
                <a:srgbClr val="FF0000"/>
              </a:solidFill>
            </a:endParaRPr>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36875405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20</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72728221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946" y="0"/>
            <a:ext cx="9144000" cy="6858000"/>
          </a:xfrm>
          <a:prstGeom prst="rect">
            <a:avLst/>
          </a:prstGeom>
        </p:spPr>
      </p:pic>
    </p:spTree>
    <p:extLst>
      <p:ext uri="{BB962C8B-B14F-4D97-AF65-F5344CB8AC3E}">
        <p14:creationId xmlns:p14="http://schemas.microsoft.com/office/powerpoint/2010/main" val="748280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21</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69407637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026" y="0"/>
            <a:ext cx="9975948" cy="6858000"/>
          </a:xfrm>
          <a:prstGeom prst="rect">
            <a:avLst/>
          </a:prstGeom>
        </p:spPr>
      </p:pic>
    </p:spTree>
    <p:extLst>
      <p:ext uri="{BB962C8B-B14F-4D97-AF65-F5344CB8AC3E}">
        <p14:creationId xmlns:p14="http://schemas.microsoft.com/office/powerpoint/2010/main" val="210531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22</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49481603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743" y="0"/>
            <a:ext cx="10275831" cy="6858000"/>
          </a:xfrm>
          <a:prstGeom prst="rect">
            <a:avLst/>
          </a:prstGeom>
        </p:spPr>
      </p:pic>
    </p:spTree>
    <p:extLst>
      <p:ext uri="{BB962C8B-B14F-4D97-AF65-F5344CB8AC3E}">
        <p14:creationId xmlns:p14="http://schemas.microsoft.com/office/powerpoint/2010/main" val="2109380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23</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170359874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980" y="0"/>
            <a:ext cx="9974721" cy="6858000"/>
          </a:xfrm>
          <a:prstGeom prst="rect">
            <a:avLst/>
          </a:prstGeom>
        </p:spPr>
      </p:pic>
    </p:spTree>
    <p:extLst>
      <p:ext uri="{BB962C8B-B14F-4D97-AF65-F5344CB8AC3E}">
        <p14:creationId xmlns:p14="http://schemas.microsoft.com/office/powerpoint/2010/main" val="2132175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75204"/>
            <a:ext cx="7729728" cy="1188720"/>
          </a:xfrm>
        </p:spPr>
        <p:txBody>
          <a:bodyPr/>
          <a:lstStyle/>
          <a:p>
            <a:r>
              <a:rPr lang="en-US" dirty="0" smtClean="0"/>
              <a:t>Image 24</a:t>
            </a:r>
            <a:endParaRPr lang="en-US" dirty="0"/>
          </a:p>
        </p:txBody>
      </p:sp>
      <p:sp>
        <p:nvSpPr>
          <p:cNvPr id="3" name="Right Arrow 2"/>
          <p:cNvSpPr/>
          <p:nvPr/>
        </p:nvSpPr>
        <p:spPr>
          <a:xfrm>
            <a:off x="10886991" y="6061397"/>
            <a:ext cx="1000209" cy="632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52330" y="6192736"/>
            <a:ext cx="2199320" cy="369332"/>
          </a:xfrm>
          <a:prstGeom prst="rect">
            <a:avLst/>
          </a:prstGeom>
          <a:noFill/>
        </p:spPr>
        <p:txBody>
          <a:bodyPr wrap="none" rtlCol="0">
            <a:spAutoFit/>
          </a:bodyPr>
          <a:lstStyle/>
          <a:p>
            <a:r>
              <a:rPr lang="en-US" b="1" smtClean="0">
                <a:solidFill>
                  <a:srgbClr val="FF0000"/>
                </a:solidFill>
              </a:rPr>
              <a:t>Use the return key</a:t>
            </a:r>
            <a:endParaRPr lang="en-US" b="1">
              <a:solidFill>
                <a:srgbClr val="FF0000"/>
              </a:solidFill>
            </a:endParaRPr>
          </a:p>
        </p:txBody>
      </p:sp>
    </p:spTree>
    <p:extLst>
      <p:ext uri="{BB962C8B-B14F-4D97-AF65-F5344CB8AC3E}">
        <p14:creationId xmlns:p14="http://schemas.microsoft.com/office/powerpoint/2010/main" val="41959093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876031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docProps/app.xml><?xml version="1.0" encoding="utf-8"?>
<Properties xmlns="http://schemas.openxmlformats.org/officeDocument/2006/extended-properties" xmlns:vt="http://schemas.openxmlformats.org/officeDocument/2006/docPropsVTypes">
  <Template>Parcel</Template>
  <TotalTime>2987</TotalTime>
  <Words>1190</Words>
  <Application>Microsoft Macintosh PowerPoint</Application>
  <PresentationFormat>Widescreen</PresentationFormat>
  <Paragraphs>151</Paragraphs>
  <Slides>102</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102</vt:i4>
      </vt:variant>
    </vt:vector>
  </HeadingPairs>
  <TitlesOfParts>
    <vt:vector size="105" baseType="lpstr">
      <vt:lpstr>Arial</vt:lpstr>
      <vt:lpstr>Gill Sans MT</vt:lpstr>
      <vt:lpstr>Parcel</vt:lpstr>
      <vt:lpstr>Before you start</vt:lpstr>
      <vt:lpstr>IMP Test</vt:lpstr>
      <vt:lpstr>Small But Important print</vt:lpstr>
      <vt:lpstr>Introduction from  Prof Bob</vt:lpstr>
      <vt:lpstr>What you need</vt:lpstr>
      <vt:lpstr>phase 1</vt:lpstr>
      <vt:lpstr>Image 1</vt:lpstr>
      <vt:lpstr>PowerPoint Presentation</vt:lpstr>
      <vt:lpstr>PowerPoint Presentation</vt:lpstr>
      <vt:lpstr>Image 2</vt:lpstr>
      <vt:lpstr>PowerPoint Presentation</vt:lpstr>
      <vt:lpstr>Image 3</vt:lpstr>
      <vt:lpstr>PowerPoint Presentation</vt:lpstr>
      <vt:lpstr>Image 4</vt:lpstr>
      <vt:lpstr>PowerPoint Presentation</vt:lpstr>
      <vt:lpstr>Image 5</vt:lpstr>
      <vt:lpstr>PowerPoint Presentation</vt:lpstr>
      <vt:lpstr>Image 6</vt:lpstr>
      <vt:lpstr>PowerPoint Presentation</vt:lpstr>
      <vt:lpstr>Image 7</vt:lpstr>
      <vt:lpstr>PowerPoint Presentation</vt:lpstr>
      <vt:lpstr>Image 8</vt:lpstr>
      <vt:lpstr>PowerPoint Presentation</vt:lpstr>
      <vt:lpstr>Image 9</vt:lpstr>
      <vt:lpstr>PowerPoint Presentation</vt:lpstr>
      <vt:lpstr>Image 10</vt:lpstr>
      <vt:lpstr>PowerPoint Presentation</vt:lpstr>
      <vt:lpstr>Image 11</vt:lpstr>
      <vt:lpstr>PowerPoint Presentation</vt:lpstr>
      <vt:lpstr>Image 12</vt:lpstr>
      <vt:lpstr>PowerPoint Presentation</vt:lpstr>
      <vt:lpstr>Image 13</vt:lpstr>
      <vt:lpstr>PowerPoint Presentation</vt:lpstr>
      <vt:lpstr>Image 14</vt:lpstr>
      <vt:lpstr>PowerPoint Presentation</vt:lpstr>
      <vt:lpstr>Image 15</vt:lpstr>
      <vt:lpstr>PowerPoint Presentation</vt:lpstr>
      <vt:lpstr>Image 16</vt:lpstr>
      <vt:lpstr>PowerPoint Presentation</vt:lpstr>
      <vt:lpstr>Image 17</vt:lpstr>
      <vt:lpstr>PowerPoint Presentation</vt:lpstr>
      <vt:lpstr>Image 18</vt:lpstr>
      <vt:lpstr>PowerPoint Presentation</vt:lpstr>
      <vt:lpstr>Image 19</vt:lpstr>
      <vt:lpstr>PowerPoint Presentation</vt:lpstr>
      <vt:lpstr>Image 20</vt:lpstr>
      <vt:lpstr>PowerPoint Presentation</vt:lpstr>
      <vt:lpstr>Image 21</vt:lpstr>
      <vt:lpstr>PowerPoint Presentation</vt:lpstr>
      <vt:lpstr>Image 22</vt:lpstr>
      <vt:lpstr>PowerPoint Presentation</vt:lpstr>
      <vt:lpstr>Image 23</vt:lpstr>
      <vt:lpstr>PowerPoint Presentation</vt:lpstr>
      <vt:lpstr>Image 24</vt:lpstr>
      <vt:lpstr>PowerPoint Presentation</vt:lpstr>
      <vt:lpstr>Image 25</vt:lpstr>
      <vt:lpstr>PowerPoint Presentation</vt:lpstr>
      <vt:lpstr>Well done – that’s the end of the first phase of the test.</vt:lpstr>
      <vt:lpstr>Phase 2</vt:lpstr>
      <vt:lpstr>The Ten constructs</vt:lpstr>
      <vt:lpstr>PHASE 3</vt:lpstr>
      <vt:lpstr>Image 6</vt:lpstr>
      <vt:lpstr>PowerPoint Presentation</vt:lpstr>
      <vt:lpstr>Image 7</vt:lpstr>
      <vt:lpstr>PowerPoint Presentation</vt:lpstr>
      <vt:lpstr>Image 8</vt:lpstr>
      <vt:lpstr>PowerPoint Presentation</vt:lpstr>
      <vt:lpstr>Image 9</vt:lpstr>
      <vt:lpstr>PowerPoint Presentation</vt:lpstr>
      <vt:lpstr>Image 10</vt:lpstr>
      <vt:lpstr>PowerPoint Presentation</vt:lpstr>
      <vt:lpstr>Image 11</vt:lpstr>
      <vt:lpstr>PowerPoint Presentation</vt:lpstr>
      <vt:lpstr>Image 12</vt:lpstr>
      <vt:lpstr>PowerPoint Presentation</vt:lpstr>
      <vt:lpstr>Image 13</vt:lpstr>
      <vt:lpstr>PowerPoint Presentation</vt:lpstr>
      <vt:lpstr>Image 14</vt:lpstr>
      <vt:lpstr>PowerPoint Presentation</vt:lpstr>
      <vt:lpstr>Image 15</vt:lpstr>
      <vt:lpstr>PowerPoint Presentation</vt:lpstr>
      <vt:lpstr>Image 16</vt:lpstr>
      <vt:lpstr>PowerPoint Presentation</vt:lpstr>
      <vt:lpstr>Image 17</vt:lpstr>
      <vt:lpstr>PowerPoint Presentation</vt:lpstr>
      <vt:lpstr>Image 18</vt:lpstr>
      <vt:lpstr>PowerPoint Presentation</vt:lpstr>
      <vt:lpstr>Image 19</vt:lpstr>
      <vt:lpstr>PowerPoint Presentation</vt:lpstr>
      <vt:lpstr>Image 20</vt:lpstr>
      <vt:lpstr>PowerPoint Presentation</vt:lpstr>
      <vt:lpstr>Image 21</vt:lpstr>
      <vt:lpstr>PowerPoint Presentation</vt:lpstr>
      <vt:lpstr>Image 22</vt:lpstr>
      <vt:lpstr>PowerPoint Presentation</vt:lpstr>
      <vt:lpstr>Image 23</vt:lpstr>
      <vt:lpstr>PowerPoint Presentation</vt:lpstr>
      <vt:lpstr>Image 24</vt:lpstr>
      <vt:lpstr>PowerPoint Presentation</vt:lpstr>
      <vt:lpstr>Image 25</vt:lpstr>
      <vt:lpstr>PowerPoint Presentation</vt:lpstr>
      <vt:lpstr>That’s the end of the IMPtest</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 Test</dc:title>
  <dc:creator>RYAN, Bob (Prof)</dc:creator>
  <cp:lastModifiedBy>RYAN, Bob (Prof)</cp:lastModifiedBy>
  <cp:revision>55</cp:revision>
  <cp:lastPrinted>2016-08-12T08:39:04Z</cp:lastPrinted>
  <dcterms:created xsi:type="dcterms:W3CDTF">2016-08-10T10:24:45Z</dcterms:created>
  <dcterms:modified xsi:type="dcterms:W3CDTF">2017-02-17T22:16:21Z</dcterms:modified>
</cp:coreProperties>
</file>